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A79F95-45EB-4676-9B18-24713EE5EE2F}">
  <a:tblStyle styleId="{38A79F95-45EB-4676-9B18-24713EE5EE2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hyperlink" Target="https://docs.google.com/presentation/d/1xIs4AB575Gvur4gaz2crRAOGVyHoLzUslwL1KJr780Y/edit?usp=drive_link" TargetMode="External"/><Relationship Id="rId5" Type="http://schemas.openxmlformats.org/officeDocument/2006/relationships/hyperlink" Target="https://docs.google.com/presentation/d/1fxlbrJlX2nAK_-xqYGoAO31PAhkiB1U5OfAiemMnilI/edit?usp=sharing" TargetMode="External"/><Relationship Id="rId6" Type="http://schemas.openxmlformats.org/officeDocument/2006/relationships/hyperlink" Target="https://docs.google.com/presentation/d/1v8ZTDwzo3KAMpMWy9D3WTY_yzfCD_vevtIzklWBQXPA/edit?usp=sharing" TargetMode="External"/><Relationship Id="rId7" Type="http://schemas.openxmlformats.org/officeDocument/2006/relationships/hyperlink" Target="https://docs.google.com/presentation/d/1mXKUuwU_wpimXKSTu_lA_nRBJm1GlU1_wbmAGqtImz8/edit?usp=sharing" TargetMode="External"/><Relationship Id="rId8" Type="http://schemas.openxmlformats.org/officeDocument/2006/relationships/hyperlink" Target="https://docs.google.com/presentation/d/1HvHdaGFBM3JvOaTLgAsQBPUO_6XdB4lEH_fKhRKOH3s/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uv_-BRSTHOopE2G5Z5oV605dfWL63_8Y6kzBuNDAb3c/edit?usp=sharing" TargetMode="External"/><Relationship Id="rId6" Type="http://schemas.openxmlformats.org/officeDocument/2006/relationships/hyperlink" Target="https://docs.google.com/presentation/d/1mUTwBslfnnaVJ_wnbe0RNoKcvCfpcw0xONwVfEGE_20/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{38A79F95-45EB-4676-9B18-24713EE5EE2F}</a:tableStyleId>
              </a:tblPr>
              <a:tblGrid>
                <a:gridCol w="1633350"/>
                <a:gridCol w="4045800"/>
                <a:gridCol w="3669725"/>
              </a:tblGrid>
              <a:tr h="3429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6: Columbian Exchange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38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Columbian Exchange affect the people, environments, and economies across the Atlantic?</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92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2.2, 2.12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922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1125">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38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Columbian Exchange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Prediction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87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7"/>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82325">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topic using </a:t>
                      </a:r>
                      <a:r>
                        <a:rPr lang="en" sz="1200" u="sng">
                          <a:solidFill>
                            <a:schemeClr val="hlink"/>
                          </a:solidFill>
                          <a:latin typeface="Inter"/>
                          <a:ea typeface="Inter"/>
                          <a:cs typeface="Inter"/>
                          <a:sym typeface="Inter"/>
                          <a:hlinkClick r:id="rId8"/>
                        </a:rPr>
                        <a:t>The Columbian Exchange Presentation</a:t>
                      </a:r>
                      <a:r>
                        <a:rPr lang="en" sz="1200">
                          <a:solidFill>
                            <a:schemeClr val="dk1"/>
                          </a:solidFill>
                          <a:latin typeface="Inter"/>
                          <a:ea typeface="Inter"/>
                          <a:cs typeface="Inter"/>
                          <a:sym typeface="Inter"/>
                        </a:rPr>
                        <a:t> (slides 1-6.) </a:t>
                      </a:r>
                      <a:r>
                        <a:rPr lang="en" sz="1200">
                          <a:solidFill>
                            <a:schemeClr val="dk1"/>
                          </a:solidFill>
                          <a:latin typeface="Inter"/>
                          <a:ea typeface="Inter"/>
                          <a:cs typeface="Inter"/>
                          <a:sym typeface="Inter"/>
                        </a:rPr>
                        <a:t>Students</a:t>
                      </a:r>
                      <a:r>
                        <a:rPr lang="en" sz="1200">
                          <a:solidFill>
                            <a:schemeClr val="dk1"/>
                          </a:solidFill>
                          <a:latin typeface="Inter"/>
                          <a:ea typeface="Inter"/>
                          <a:cs typeface="Inter"/>
                          <a:sym typeface="Inter"/>
                        </a:rPr>
                        <a:t> will follow along with guided notes on the Columbian Exchange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613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Distribute the </a:t>
                      </a:r>
                      <a:r>
                        <a:rPr lang="en" sz="1200" u="sng">
                          <a:solidFill>
                            <a:schemeClr val="accent5"/>
                          </a:solidFill>
                          <a:latin typeface="Inter"/>
                          <a:ea typeface="Inter"/>
                          <a:cs typeface="Inter"/>
                          <a:sym typeface="Inter"/>
                          <a:hlinkClick r:id="rId9">
                            <a:extLst>
                              <a:ext uri="{A12FA001-AC4F-418D-AE19-62706E023703}">
                                <ahyp:hlinkClr val="tx"/>
                              </a:ext>
                            </a:extLst>
                          </a:hlinkClick>
                        </a:rPr>
                        <a:t>Columbian Exchange Student Worksheet</a:t>
                      </a:r>
                      <a:r>
                        <a:rPr lang="en" sz="1200">
                          <a:solidFill>
                            <a:schemeClr val="dk1"/>
                          </a:solidFill>
                          <a:latin typeface="Inter"/>
                          <a:ea typeface="Inter"/>
                          <a:cs typeface="Inter"/>
                          <a:sym typeface="Inter"/>
                        </a:rPr>
                        <a:t>.</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the </a:t>
                      </a:r>
                      <a:r>
                        <a:rPr lang="en" sz="1200">
                          <a:latin typeface="Inter"/>
                          <a:ea typeface="Inter"/>
                          <a:cs typeface="Inter"/>
                          <a:sym typeface="Inter"/>
                        </a:rPr>
                        <a:t>presentation slides 1-6</a:t>
                      </a:r>
                      <a:r>
                        <a:rPr lang="en" sz="1200">
                          <a:solidFill>
                            <a:srgbClr val="000000"/>
                          </a:solidFill>
                          <a:latin typeface="Inter"/>
                          <a:ea typeface="Inter"/>
                          <a:cs typeface="Inter"/>
                          <a:sym typeface="Inter"/>
                        </a:rPr>
                        <a:t> to introduce the topic of the Columbian Exchange.</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Listen to the introduction to the Columbian Exchange and take notes.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the guided notes (page 1).</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658325"/>
          <a:ext cx="3000000" cy="3000000"/>
        </p:xfrm>
        <a:graphic>
          <a:graphicData uri="http://schemas.openxmlformats.org/drawingml/2006/table">
            <a:tbl>
              <a:tblPr>
                <a:noFill/>
                <a:tableStyleId>{38A79F95-45EB-4676-9B18-24713EE5EE2F}</a:tableStyleId>
              </a:tblPr>
              <a:tblGrid>
                <a:gridCol w="1633350"/>
                <a:gridCol w="4045800"/>
                <a:gridCol w="3669725"/>
              </a:tblGrid>
              <a:tr h="3420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6: Columbian Exchange</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2525">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2 -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PRACTICE</a:t>
                      </a:r>
                      <a:endParaRPr b="1" sz="12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a:t>
                      </a:r>
                      <a:r>
                        <a:rPr lang="en" sz="1200">
                          <a:solidFill>
                            <a:schemeClr val="dk1"/>
                          </a:solidFill>
                          <a:latin typeface="Inter"/>
                          <a:ea typeface="Inter"/>
                          <a:cs typeface="Inter"/>
                          <a:sym typeface="Inter"/>
                        </a:rPr>
                        <a:t>tudents will continue to explore the Columbian Exchange by looking at an interactive map of the Columbian Exchange and answering the questions on their worksheet (page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9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technology access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interactive map</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Access interactive map</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worksheet </a:t>
                      </a:r>
                      <a:r>
                        <a:rPr lang="en" sz="1200">
                          <a:latin typeface="Inter"/>
                          <a:ea typeface="Inter"/>
                          <a:cs typeface="Inter"/>
                          <a:sym typeface="Inter"/>
                        </a:rPr>
                        <a:t>questions</a:t>
                      </a:r>
                      <a:r>
                        <a:rPr lang="en" sz="1200">
                          <a:latin typeface="Inter"/>
                          <a:ea typeface="Inter"/>
                          <a:cs typeface="Inter"/>
                          <a:sym typeface="Inter"/>
                        </a:rPr>
                        <a:t> (page 2)</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20900">
                <a:tc row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ACTIVITY 3 -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EXHIBIT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create a One-Pager about the Columbian Exchange. The students can present the information as they wish as long as it all fits on one page and is neat and colorful. It is suggested they create the one-pager on paper but it can be done digitally if desired. Use slide 8 to explain the requirements. If desired, students can use the </a:t>
                      </a:r>
                      <a:r>
                        <a:rPr lang="en" sz="1200" u="sng">
                          <a:solidFill>
                            <a:schemeClr val="accent5"/>
                          </a:solidFill>
                          <a:latin typeface="Inter"/>
                          <a:ea typeface="Inter"/>
                          <a:cs typeface="Inter"/>
                          <a:sym typeface="Inter"/>
                          <a:hlinkClick r:id="rId5">
                            <a:extLst>
                              <a:ext uri="{A12FA001-AC4F-418D-AE19-62706E023703}">
                                <ahyp:hlinkClr val="tx"/>
                              </a:ext>
                            </a:extLst>
                          </a:hlinkClick>
                        </a:rPr>
                        <a:t>Columbian Exchange One-Pager Template.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22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Go over the instructions for the One-Pager </a:t>
                      </a:r>
                      <a:r>
                        <a:rPr lang="en" sz="1200">
                          <a:latin typeface="Inter"/>
                          <a:ea typeface="Inter"/>
                          <a:cs typeface="Inter"/>
                          <a:sym typeface="Inter"/>
                        </a:rPr>
                        <a:t>(slide 8)</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Optional: pass out the One-Pager Template.</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access to materials (technology, paper, colored pencils/markers/crayons, etc)</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the One-Pager.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99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chemeClr val="dk1"/>
                          </a:solidFill>
                          <a:latin typeface="Inter"/>
                          <a:ea typeface="Inter"/>
                          <a:cs typeface="Inter"/>
                          <a:sym typeface="Inter"/>
                        </a:rPr>
                        <a:t> where they have to quickly research the origins of the ingredients for one of their favorite foods to determine how much the Columbian Exchange impacted this dish.</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9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access to technology for research.</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Americas: Colonization &amp; Conquest: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